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2.xml" ContentType="application/vnd.openxmlformats-officedocument.presentationml.notesSlid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Restriction on performance requirements</a:t>
            </a:r>
          </a:p>
          <a:p>
            <a:pPr marL="294105" indent="-294105">
              <a:buClr>
                <a:srgbClr val="5C86B9"/>
              </a:buClr>
              <a:buSzPct val="70000"/>
              <a:buFont typeface="Zapf Dingbats"/>
              <a:buChar char="✤"/>
            </a:pPr>
            <a:r>
              <a:t>Gov’t procurement (60% Filipino for goods, supplies, consulting services; 75% for infra services)</a:t>
            </a:r>
          </a:p>
          <a:p>
            <a:pPr marL="294105" indent="-294105">
              <a:buClr>
                <a:srgbClr val="5C86B9"/>
              </a:buClr>
              <a:buSzPct val="70000"/>
              <a:buFont typeface="Zapf Dingbats"/>
              <a:buChar char="✤"/>
            </a:pPr>
            <a:r>
              <a:t>BOI incentives: foreign (70% of production for exports vs local 50%)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ISDS among RCEP countries since 1994 -</a:t>
            </a:r>
          </a:p>
          <a:p>
            <a:pPr marL="294105" indent="-294105">
              <a:buClr>
                <a:srgbClr val="5C86B9"/>
              </a:buClr>
              <a:buSzPct val="70000"/>
              <a:buFont typeface="Zapf Dingbats"/>
              <a:buChar char="✤"/>
            </a:pPr>
            <a:r>
              <a:t>50 cases filed worth $31 B</a:t>
            </a:r>
          </a:p>
          <a:p>
            <a:pPr marL="294105" indent="-294105">
              <a:buClr>
                <a:srgbClr val="5C86B9"/>
              </a:buClr>
              <a:buSzPct val="70000"/>
              <a:buFont typeface="Zapf Dingbats"/>
              <a:buChar char="✤"/>
            </a:pPr>
            <a:r>
              <a:t>Investors win 7 out of 10 cases</a:t>
            </a:r>
          </a:p>
          <a:p>
            <a:pPr marL="294105" indent="-294105">
              <a:buClr>
                <a:srgbClr val="5C86B9"/>
              </a:buClr>
              <a:buSzPct val="70000"/>
              <a:buFont typeface="Zapf Dingbats"/>
              <a:buChar char="✤"/>
            </a:pPr>
            <a:r>
              <a:t>Costly - poor countries forced to settle amicably (e.g. drop or amend disputed law)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Date"/>
          <p:cNvSpPr txBox="1"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Image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etyembre 6, 2017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Setyembre 6, 2017</a:t>
            </a:r>
          </a:p>
        </p:txBody>
      </p:sp>
      <p:sp>
        <p:nvSpPr>
          <p:cNvPr id="134" name="RCEP: Epekto sa pang-ekonomyang soberanya at pag-unlad ng Pilipina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RCEP: Epekto sa pang-ekonomyang soberanya at pag-unlad ng Pilipinas</a:t>
            </a:r>
          </a:p>
        </p:txBody>
      </p:sp>
      <p:sp>
        <p:nvSpPr>
          <p:cNvPr id="135" name="Inihanda ng IBON Foundati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Inihanda ng IBON Foundation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4689" t="0" r="779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RCEP at globalisasy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RCEP at globalisasyon</a:t>
            </a:r>
          </a:p>
        </p:txBody>
      </p:sp>
      <p:sp>
        <p:nvSpPr>
          <p:cNvPr id="139" name="Pagpapatuloy at pagpapalalim ng pagbubukas at integrasyon ng ekonomya ng rehiyon sa pandaigdigang pamiliha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Pagpapatuloy at pagpapalalim ng pagbubukas at integrasyon ng ekonomya ng rehiyon sa pandaigdigang pamilihan</a:t>
            </a:r>
          </a:p>
          <a:p>
            <a:pPr/>
            <a:r>
              <a:t>Itinutulak ng pang-ekonomyang adyenda ng China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502400" y="785776"/>
            <a:ext cx="6502400" cy="8182049"/>
          </a:xfrm>
          <a:prstGeom prst="rect">
            <a:avLst/>
          </a:prstGeom>
        </p:spPr>
      </p:pic>
      <p:sp>
        <p:nvSpPr>
          <p:cNvPr id="142" name="RCEP profi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RCEP profile</a:t>
            </a:r>
          </a:p>
        </p:txBody>
      </p:sp>
      <p:sp>
        <p:nvSpPr>
          <p:cNvPr id="143" name="Binubuo ng mga kasapi ng ASEAN + 6 nitong mga katuwang sa FTAs (free trade agreements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Binubuo ng mga kasapi ng ASEAN + 6 nitong mga katuwang sa FTAs (free trade agreements)</a:t>
            </a:r>
          </a:p>
          <a:p>
            <a:pPr/>
            <a:r>
              <a:t>Katumbas ng halos kalahati ng populasyon ng mundo at 30% ng pandaigdigang ekonomya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5.jpeg" descr="image5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27833" t="0" r="27833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6" name="Ibayong pagkawasak ng soberanya ng ban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pc="-90" sz="4544"/>
            </a:lvl1pPr>
          </a:lstStyle>
          <a:p>
            <a:pPr/>
            <a:r>
              <a:t>Ibayong pagkawasak ng soberanya ng bansa</a:t>
            </a:r>
          </a:p>
        </p:txBody>
      </p:sp>
      <p:sp>
        <p:nvSpPr>
          <p:cNvPr id="147" name="Pagpapako sa mga batas at patakaran ng Pilipinas sa dayuhang kalakalan at pamumuhuna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Pagpapako sa mga batas at patakaran ng Pilipinas sa dayuhang kalakalan at pamumuhunan</a:t>
            </a:r>
          </a:p>
          <a:p>
            <a:pPr/>
            <a:r>
              <a:t>Hindi na pwedeng alisin o bawasan - pero pwedeng pataasin - ang dayuhang pagmamay-ari sa ekonomya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8.jpeg" descr="image8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20" t="0" r="60179" b="0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</p:spPr>
      </p:pic>
      <p:sp>
        <p:nvSpPr>
          <p:cNvPr id="152" name="Mga susing sektor ng ekonomya na nakabukas na sa dayuhang pamumuhun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pc="-72" sz="3648"/>
            </a:lvl1pPr>
          </a:lstStyle>
          <a:p>
            <a:pPr/>
            <a:r>
              <a:t>Mga susing sektor ng ekonomya na nakabukas na sa dayuhang pamumuhunan</a:t>
            </a:r>
          </a:p>
        </p:txBody>
      </p:sp>
      <p:sp>
        <p:nvSpPr>
          <p:cNvPr id="153" name="Likas-yaman (hal. mining, oil &amp; natural gas, deep-sea fishing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Likas-yaman (hal. mining, oil &amp; natural gas, deep-sea fishing)</a:t>
            </a:r>
          </a:p>
          <a:p>
            <a:pPr/>
            <a:r>
              <a:t>Pribadong mga lupain</a:t>
            </a:r>
          </a:p>
          <a:p>
            <a:pPr/>
            <a:r>
              <a:t>Pampublikong yutilidad</a:t>
            </a:r>
          </a:p>
          <a:p>
            <a:pPr/>
            <a:r>
              <a:t>Produksyon at kalakalan sa bigas at mais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0.jpeg" descr="image10.jpeg"/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0" t="0" r="50049" b="0"/>
          <a:stretch>
            <a:fillRect/>
          </a:stretch>
        </p:blipFill>
        <p:spPr>
          <a:xfrm>
            <a:off x="6508825" y="0"/>
            <a:ext cx="6495975" cy="9753600"/>
          </a:xfrm>
          <a:prstGeom prst="rect">
            <a:avLst/>
          </a:prstGeom>
        </p:spPr>
      </p:pic>
      <p:sp>
        <p:nvSpPr>
          <p:cNvPr id="156" name="Dagdag na kapangyarihan para sa mga dayuhang korporasy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pc="-79" sz="3968"/>
            </a:lvl1pPr>
          </a:lstStyle>
          <a:p>
            <a:pPr/>
            <a:r>
              <a:t>Dagdag na kapangyarihan para sa mga dayuhang korporasyon</a:t>
            </a:r>
          </a:p>
        </p:txBody>
      </p:sp>
      <p:sp>
        <p:nvSpPr>
          <p:cNvPr id="157" name="Investor-state dispute settlement (ISDS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Investor-state dispute settlement (ISDS)</a:t>
            </a:r>
          </a:p>
          <a:p>
            <a:pPr lvl="1"/>
            <a:r>
              <a:t>Maaaring idemanda ng mga dayuhang korporasyon ang estado kung nalalabag ang kanilang “karapatan” (tubo)</a:t>
            </a:r>
          </a:p>
          <a:p>
            <a:pPr lvl="1"/>
            <a:r>
              <a:t>Lubhang pabor sa mga dayuhang korporasyon at halos walang laban ang mga mahirap na bansa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7.png" descr="image7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991" t="0" r="20991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2" name="Buod ng talakay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/>
            <a:r>
              <a:t>Buod ng talakayan</a:t>
            </a:r>
          </a:p>
        </p:txBody>
      </p:sp>
      <p:sp>
        <p:nvSpPr>
          <p:cNvPr id="163" name="Ipagpapatuloy ng RCEP ang mga mapangwasak na patakaran ng globalisasyon na dumurog sa agrikultura ng Pilipinas at  bumansot sa mga industriya nito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600"/>
              </a:spcBef>
              <a:defRPr sz="2850"/>
            </a:pPr>
            <a:r>
              <a:t>Ipagpapatuloy ng RCEP ang mga mapangwasak na patakaran ng globalisasyon na dumurog sa agrikultura ng Pilipinas at  bumansot sa mga industriya nito</a:t>
            </a:r>
          </a:p>
          <a:p>
            <a:pPr marL="361950" indent="-361950" defTabSz="554990">
              <a:spcBef>
                <a:spcPts val="3600"/>
              </a:spcBef>
              <a:defRPr sz="2850"/>
            </a:pPr>
            <a:r>
              <a:t>Ibayong inaalis ng RCEP ang soberanya ng Pilipinas sa pagtatakda ng mga batas at patakaran sa ekonomya na magsisilbi para sa interes ng mamamayan at magsusulong ng pambansang kaunlaran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703" t="0" r="5703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